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44" r:id="rId2"/>
    <p:sldId id="345" r:id="rId3"/>
    <p:sldId id="350" r:id="rId4"/>
    <p:sldId id="320" r:id="rId5"/>
    <p:sldId id="346" r:id="rId6"/>
    <p:sldId id="347" r:id="rId7"/>
    <p:sldId id="349" r:id="rId8"/>
    <p:sldId id="296" r:id="rId9"/>
    <p:sldId id="256" r:id="rId10"/>
    <p:sldId id="297" r:id="rId11"/>
    <p:sldId id="271" r:id="rId12"/>
    <p:sldId id="298" r:id="rId13"/>
    <p:sldId id="270" r:id="rId14"/>
    <p:sldId id="299" r:id="rId15"/>
    <p:sldId id="272" r:id="rId16"/>
    <p:sldId id="300" r:id="rId17"/>
    <p:sldId id="273" r:id="rId18"/>
    <p:sldId id="274" r:id="rId19"/>
    <p:sldId id="301" r:id="rId20"/>
    <p:sldId id="275" r:id="rId21"/>
    <p:sldId id="302" r:id="rId22"/>
    <p:sldId id="276" r:id="rId23"/>
    <p:sldId id="277" r:id="rId24"/>
    <p:sldId id="303" r:id="rId25"/>
    <p:sldId id="278" r:id="rId26"/>
    <p:sldId id="341" r:id="rId27"/>
    <p:sldId id="342" r:id="rId28"/>
    <p:sldId id="304" r:id="rId29"/>
    <p:sldId id="305" r:id="rId30"/>
    <p:sldId id="284" r:id="rId31"/>
    <p:sldId id="282" r:id="rId32"/>
    <p:sldId id="306" r:id="rId33"/>
    <p:sldId id="285" r:id="rId34"/>
    <p:sldId id="307" r:id="rId35"/>
    <p:sldId id="30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2" name="Pino Bounassar" initials="PB" lastIdx="1" clrIdx="1">
    <p:extLst>
      <p:ext uri="{19B8F6BF-5375-455C-9EA6-DF929625EA0E}">
        <p15:presenceInfo xmlns:p15="http://schemas.microsoft.com/office/powerpoint/2012/main" userId="S::mbounass@publicisgroupe.net::5bdaf2d9-ad3d-418c-9fb2-2a6426a292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C42"/>
    <a:srgbClr val="25B536"/>
    <a:srgbClr val="359741"/>
    <a:srgbClr val="34943F"/>
    <a:srgbClr val="30883A"/>
    <a:srgbClr val="649B3F"/>
    <a:srgbClr val="33913E"/>
    <a:srgbClr val="588838"/>
    <a:srgbClr val="61953D"/>
    <a:srgbClr val="6298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2" autoAdjust="0"/>
    <p:restoredTop sz="96395" autoAdjust="0"/>
  </p:normalViewPr>
  <p:slideViewPr>
    <p:cSldViewPr snapToGrid="0">
      <p:cViewPr varScale="1">
        <p:scale>
          <a:sx n="68" d="100"/>
          <a:sy n="68" d="100"/>
        </p:scale>
        <p:origin x="61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9-22T12:14:10.387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BE4E9-CB6E-4233-BC7F-FA350A41D29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51709-166A-4E6D-B190-053741EE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2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42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50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93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89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67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57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1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63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20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30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26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42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3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11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51709-166A-4E6D-B190-053741EEBC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8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0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2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8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5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6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4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3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9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4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0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6726D-E690-4AB2-84EA-C5FF12C0BF1D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0C3A-3C97-4561-A50D-193FD298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A7706DB-6DEB-4749-BD11-1E1E101FE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875788"/>
            <a:ext cx="12192000" cy="11064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GIVING THE CITIZEN A VOICE</a:t>
            </a:r>
          </a:p>
        </p:txBody>
      </p:sp>
    </p:spTree>
    <p:extLst>
      <p:ext uri="{BB962C8B-B14F-4D97-AF65-F5344CB8AC3E}">
        <p14:creationId xmlns:p14="http://schemas.microsoft.com/office/powerpoint/2010/main" val="1292994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25" y="-6394"/>
            <a:ext cx="12205250" cy="68707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7882"/>
            <a:ext cx="10515600" cy="77525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96% Think there is a huge social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017" y="1603625"/>
            <a:ext cx="10515600" cy="4548697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78% of the sample declare that the gap is very large, a deep-rooted perception of social disparity.</a:t>
            </a:r>
          </a:p>
          <a:p>
            <a:pPr marL="457200" lvl="1" indent="0" algn="just">
              <a:buNone/>
            </a:pPr>
            <a:endParaRPr lang="en-US" sz="37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This is confirmed by the total number of poor that stand now </a:t>
            </a:r>
            <a:r>
              <a:rPr lang="en-US" sz="3700" b="1">
                <a:solidFill>
                  <a:schemeClr val="bg1"/>
                </a:solidFill>
              </a:rPr>
              <a:t>at 2.7 </a:t>
            </a:r>
            <a:r>
              <a:rPr lang="en-US" sz="3700" b="1" dirty="0">
                <a:solidFill>
                  <a:schemeClr val="bg1"/>
                </a:solidFill>
              </a:rPr>
              <a:t>million.</a:t>
            </a:r>
          </a:p>
          <a:p>
            <a:pPr marL="457200" lvl="1" indent="0" algn="just">
              <a:buNone/>
            </a:pPr>
            <a:endParaRPr lang="en-US" sz="37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In 2019 the top 10% owned about 70% of all wealth in the country (source: ESCWA)</a:t>
            </a:r>
          </a:p>
        </p:txBody>
      </p:sp>
    </p:spTree>
    <p:extLst>
      <p:ext uri="{BB962C8B-B14F-4D97-AF65-F5344CB8AC3E}">
        <p14:creationId xmlns:p14="http://schemas.microsoft.com/office/powerpoint/2010/main" val="2085124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2787"/>
            <a:ext cx="12205250" cy="6870787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-17928" y="8960"/>
            <a:ext cx="12209928" cy="2653557"/>
          </a:xfrm>
        </p:spPr>
        <p:txBody>
          <a:bodyPr>
            <a:noAutofit/>
          </a:bodyPr>
          <a:lstStyle/>
          <a:p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 UNSAFE REGARDLESS</a:t>
            </a:r>
            <a:b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 OR TALENT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08837" y="2773165"/>
            <a:ext cx="46538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70%</a:t>
            </a:r>
          </a:p>
        </p:txBody>
      </p:sp>
    </p:spTree>
    <p:extLst>
      <p:ext uri="{BB962C8B-B14F-4D97-AF65-F5344CB8AC3E}">
        <p14:creationId xmlns:p14="http://schemas.microsoft.com/office/powerpoint/2010/main" val="2584791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9636"/>
            <a:ext cx="10515600" cy="57845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70% Feel unsafe or stable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147" y="1909794"/>
            <a:ext cx="10515600" cy="4013929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In addition, around 23% of the respondents consider that there is no room for personal advancement since it is determined by parents' status and background.</a:t>
            </a:r>
          </a:p>
          <a:p>
            <a:pPr marL="457200" lvl="1" indent="0" algn="just">
              <a:buNone/>
            </a:pPr>
            <a:endParaRPr lang="en-US" sz="37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Only 6% believe they have a fair chance most negative is Beirut and </a:t>
            </a:r>
            <a:r>
              <a:rPr lang="en-US" sz="3700" b="1" dirty="0" err="1">
                <a:solidFill>
                  <a:schemeClr val="bg1"/>
                </a:solidFill>
              </a:rPr>
              <a:t>Dahye</a:t>
            </a:r>
            <a:r>
              <a:rPr lang="en-US" sz="37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6657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625" y="-6394"/>
            <a:ext cx="12205250" cy="6870787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-6625" y="11538"/>
            <a:ext cx="12198625" cy="2650979"/>
          </a:xfrm>
        </p:spPr>
        <p:txBody>
          <a:bodyPr>
            <a:noAutofit/>
          </a:bodyPr>
          <a:lstStyle/>
          <a:p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IMPOSSIBLE TO MOVE</a:t>
            </a:r>
            <a:b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LEBANESE SOCIETY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5755" y="2767887"/>
            <a:ext cx="46538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92%</a:t>
            </a:r>
          </a:p>
        </p:txBody>
      </p:sp>
    </p:spTree>
    <p:extLst>
      <p:ext uri="{BB962C8B-B14F-4D97-AF65-F5344CB8AC3E}">
        <p14:creationId xmlns:p14="http://schemas.microsoft.com/office/powerpoint/2010/main" val="1678831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0611"/>
            <a:ext cx="12192000" cy="69515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92% Think they have no chance to grow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77" y="1789550"/>
            <a:ext cx="10515600" cy="4044721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It is becoming harder for less advantaged people to move up the Lebanese society reflecting a distorted social mobility and a lack of social justice.</a:t>
            </a:r>
          </a:p>
          <a:p>
            <a:pPr marL="457200" lvl="1" indent="0" algn="just">
              <a:buNone/>
            </a:pPr>
            <a:endParaRPr lang="en-US" sz="37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This consensus runs across regions, and socio groups… and it is getting radical.</a:t>
            </a:r>
          </a:p>
        </p:txBody>
      </p:sp>
    </p:spTree>
    <p:extLst>
      <p:ext uri="{BB962C8B-B14F-4D97-AF65-F5344CB8AC3E}">
        <p14:creationId xmlns:p14="http://schemas.microsoft.com/office/powerpoint/2010/main" val="583168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2617694"/>
          </a:xfrm>
        </p:spPr>
        <p:txBody>
          <a:bodyPr>
            <a:noAutofit/>
          </a:bodyPr>
          <a:lstStyle/>
          <a:p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EDUCATION </a:t>
            </a:r>
            <a:b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PARENTS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3331" y="2785814"/>
            <a:ext cx="46538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72%</a:t>
            </a:r>
          </a:p>
        </p:txBody>
      </p:sp>
    </p:spTree>
    <p:extLst>
      <p:ext uri="{BB962C8B-B14F-4D97-AF65-F5344CB8AC3E}">
        <p14:creationId xmlns:p14="http://schemas.microsoft.com/office/powerpoint/2010/main" val="2383209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8657"/>
            <a:ext cx="12192000" cy="135075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72% Think they are better educated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 their parents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86" y="2406745"/>
            <a:ext cx="10515600" cy="2920626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While they feel better off than their parents in terms of education while for jobs and financial </a:t>
            </a:r>
            <a:r>
              <a:rPr lang="en-US" sz="3700" b="1" dirty="0">
                <a:solidFill>
                  <a:schemeClr val="bg1"/>
                </a:solidFill>
              </a:rPr>
              <a:t>situation</a:t>
            </a:r>
            <a:r>
              <a:rPr lang="en-US" sz="3200" b="1" dirty="0">
                <a:solidFill>
                  <a:schemeClr val="bg1"/>
                </a:solidFill>
              </a:rPr>
              <a:t> they feel worse.</a:t>
            </a:r>
          </a:p>
          <a:p>
            <a:pPr marL="457200" lvl="1" indent="0" algn="just">
              <a:buNone/>
            </a:pPr>
            <a:endParaRPr lang="en-US" sz="32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However, 15% of young children are not attending schooling.</a:t>
            </a:r>
          </a:p>
        </p:txBody>
      </p:sp>
    </p:spTree>
    <p:extLst>
      <p:ext uri="{BB962C8B-B14F-4D97-AF65-F5344CB8AC3E}">
        <p14:creationId xmlns:p14="http://schemas.microsoft.com/office/powerpoint/2010/main" val="2250221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675" y="-1"/>
            <a:ext cx="12192000" cy="2456329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SHOULD </a:t>
            </a:r>
            <a:b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MORE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4532" y="2767886"/>
            <a:ext cx="663835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81.2%</a:t>
            </a:r>
          </a:p>
        </p:txBody>
      </p:sp>
    </p:spTree>
    <p:extLst>
      <p:ext uri="{BB962C8B-B14F-4D97-AF65-F5344CB8AC3E}">
        <p14:creationId xmlns:p14="http://schemas.microsoft.com/office/powerpoint/2010/main" val="3605306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6675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530675" y="0"/>
            <a:ext cx="9144000" cy="2483224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POLITICIAN SHOULD </a:t>
            </a:r>
            <a:b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MORE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5756" y="2756648"/>
            <a:ext cx="46538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65%</a:t>
            </a:r>
          </a:p>
        </p:txBody>
      </p:sp>
    </p:spTree>
    <p:extLst>
      <p:ext uri="{BB962C8B-B14F-4D97-AF65-F5344CB8AC3E}">
        <p14:creationId xmlns:p14="http://schemas.microsoft.com/office/powerpoint/2010/main" val="3986651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8655"/>
            <a:ext cx="12192000" cy="1292089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81.2 Government should do more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65.0% Politicians should do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025" y="2708897"/>
            <a:ext cx="10515600" cy="2131460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The majority of the sample has clearly given up on politics.  They believe they do not have any impact on social mobility.  Community leaders are put in the same bag.</a:t>
            </a:r>
          </a:p>
        </p:txBody>
      </p:sp>
    </p:spTree>
    <p:extLst>
      <p:ext uri="{BB962C8B-B14F-4D97-AF65-F5344CB8AC3E}">
        <p14:creationId xmlns:p14="http://schemas.microsoft.com/office/powerpoint/2010/main" val="46511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A7706DB-6DEB-4749-BD11-1E1E101FE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98344"/>
            <a:ext cx="12192000" cy="18613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THIRD / 3 REPUBLIC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VIRTUAL AGORA</a:t>
            </a:r>
          </a:p>
        </p:txBody>
      </p:sp>
    </p:spTree>
    <p:extLst>
      <p:ext uri="{BB962C8B-B14F-4D97-AF65-F5344CB8AC3E}">
        <p14:creationId xmlns:p14="http://schemas.microsoft.com/office/powerpoint/2010/main" val="2662872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93576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DIASPORA SHOULD </a:t>
            </a:r>
            <a:b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MORE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69081" y="2750295"/>
            <a:ext cx="46538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35%</a:t>
            </a:r>
          </a:p>
        </p:txBody>
      </p:sp>
    </p:spTree>
    <p:extLst>
      <p:ext uri="{BB962C8B-B14F-4D97-AF65-F5344CB8AC3E}">
        <p14:creationId xmlns:p14="http://schemas.microsoft.com/office/powerpoint/2010/main" val="2792605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5089"/>
            <a:ext cx="12192000" cy="146164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35.3% Think that the diaspora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best equipped to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042" y="2415689"/>
            <a:ext cx="10515600" cy="2941499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When it comes to parties perceived as best equipped to have an impact.  </a:t>
            </a:r>
          </a:p>
          <a:p>
            <a:pPr marL="457200" lvl="1" indent="0" algn="just">
              <a:buNone/>
            </a:pPr>
            <a:endParaRPr lang="en-US" sz="37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It is followed by charities, universities and schools.  Politicians and government are the least cited.</a:t>
            </a:r>
          </a:p>
        </p:txBody>
      </p:sp>
    </p:spTree>
    <p:extLst>
      <p:ext uri="{BB962C8B-B14F-4D97-AF65-F5344CB8AC3E}">
        <p14:creationId xmlns:p14="http://schemas.microsoft.com/office/powerpoint/2010/main" val="2645470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535016" y="0"/>
            <a:ext cx="9144000" cy="2480359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NGO SHOULD </a:t>
            </a:r>
            <a:b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MORE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0097" y="2765881"/>
            <a:ext cx="46538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147113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07577" y="8965"/>
            <a:ext cx="11976847" cy="2543121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HEALTH COVERAGE </a:t>
            </a:r>
            <a:b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 CASH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8046" y="2777181"/>
            <a:ext cx="46538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37%</a:t>
            </a:r>
          </a:p>
        </p:txBody>
      </p:sp>
    </p:spTree>
    <p:extLst>
      <p:ext uri="{BB962C8B-B14F-4D97-AF65-F5344CB8AC3E}">
        <p14:creationId xmlns:p14="http://schemas.microsoft.com/office/powerpoint/2010/main" val="4140539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165" y="383727"/>
            <a:ext cx="10515600" cy="705679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37% Have no health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016" y="1887945"/>
            <a:ext cx="10515600" cy="4025839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This group pay cash if they need any medical service.</a:t>
            </a:r>
          </a:p>
          <a:p>
            <a:pPr marL="457200" lvl="1" indent="0" algn="just">
              <a:buNone/>
            </a:pPr>
            <a:endParaRPr lang="en-US" sz="37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35% are covered by NSSF and 17% by private insurance.</a:t>
            </a:r>
          </a:p>
          <a:p>
            <a:pPr marL="457200" lvl="1" indent="0" algn="just">
              <a:buNone/>
            </a:pPr>
            <a:endParaRPr lang="en-US" sz="37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This justify the feeling of insecurity and instability.</a:t>
            </a:r>
          </a:p>
        </p:txBody>
      </p:sp>
    </p:spTree>
    <p:extLst>
      <p:ext uri="{BB962C8B-B14F-4D97-AF65-F5344CB8AC3E}">
        <p14:creationId xmlns:p14="http://schemas.microsoft.com/office/powerpoint/2010/main" val="263332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-116542"/>
            <a:ext cx="12192000" cy="1479176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SERVICES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299" y="2107718"/>
            <a:ext cx="1083476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1 TO 10 SCALE</a:t>
            </a:r>
          </a:p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1.8</a:t>
            </a:r>
          </a:p>
        </p:txBody>
      </p:sp>
    </p:spTree>
    <p:extLst>
      <p:ext uri="{BB962C8B-B14F-4D97-AF65-F5344CB8AC3E}">
        <p14:creationId xmlns:p14="http://schemas.microsoft.com/office/powerpoint/2010/main" val="3857761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-116542"/>
            <a:ext cx="12192000" cy="1479176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PROTECTION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299" y="2107718"/>
            <a:ext cx="1083476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1 TO 10 SCALE</a:t>
            </a:r>
          </a:p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</a:t>
            </a:r>
          </a:p>
        </p:txBody>
      </p:sp>
    </p:spTree>
    <p:extLst>
      <p:ext uri="{BB962C8B-B14F-4D97-AF65-F5344CB8AC3E}">
        <p14:creationId xmlns:p14="http://schemas.microsoft.com/office/powerpoint/2010/main" val="2958564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-116542"/>
            <a:ext cx="12192000" cy="1479176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STABILITY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299" y="2107718"/>
            <a:ext cx="1083476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1 TO 10 SCALE</a:t>
            </a:r>
          </a:p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</a:t>
            </a:r>
          </a:p>
        </p:txBody>
      </p:sp>
    </p:spTree>
    <p:extLst>
      <p:ext uri="{BB962C8B-B14F-4D97-AF65-F5344CB8AC3E}">
        <p14:creationId xmlns:p14="http://schemas.microsoft.com/office/powerpoint/2010/main" val="36392167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32" y="348258"/>
            <a:ext cx="10515600" cy="2130972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services:	1.8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Protection		 :	1.4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stability		 :	1.4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86" y="2579098"/>
            <a:ext cx="10515600" cy="3339057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Nothing can tell more than these numbers about the extreme dissatisfaction that the Lebanese population is feeling.</a:t>
            </a: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On a 10 points scale where 1 is the least satisfied, the average score are damming and illustrate the total failure of the system in place.</a:t>
            </a:r>
          </a:p>
        </p:txBody>
      </p:sp>
    </p:spTree>
    <p:extLst>
      <p:ext uri="{BB962C8B-B14F-4D97-AF65-F5344CB8AC3E}">
        <p14:creationId xmlns:p14="http://schemas.microsoft.com/office/powerpoint/2010/main" val="3809270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7882"/>
            <a:ext cx="12192000" cy="143104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56.7% of household live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LBP 3 million or less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025" y="2761613"/>
            <a:ext cx="10515600" cy="2168195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More dramatic, around 80% of the sample get paid below 7 million which is the average minimum income required to live above the poverty line.</a:t>
            </a:r>
          </a:p>
        </p:txBody>
      </p:sp>
    </p:spTree>
    <p:extLst>
      <p:ext uri="{BB962C8B-B14F-4D97-AF65-F5344CB8AC3E}">
        <p14:creationId xmlns:p14="http://schemas.microsoft.com/office/powerpoint/2010/main" val="95515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A7706DB-6DEB-4749-BD11-1E1E101FE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963672"/>
            <a:ext cx="12192000" cy="93065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https://www.lebanonthirdrepublic.org/ar/</a:t>
            </a:r>
          </a:p>
        </p:txBody>
      </p:sp>
    </p:spTree>
    <p:extLst>
      <p:ext uri="{BB962C8B-B14F-4D97-AF65-F5344CB8AC3E}">
        <p14:creationId xmlns:p14="http://schemas.microsoft.com/office/powerpoint/2010/main" val="3080190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348484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BUSINESS OPPORTUNITY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3498" y="2760282"/>
            <a:ext cx="663835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90.6%</a:t>
            </a:r>
          </a:p>
        </p:txBody>
      </p:sp>
    </p:spTree>
    <p:extLst>
      <p:ext uri="{BB962C8B-B14F-4D97-AF65-F5344CB8AC3E}">
        <p14:creationId xmlns:p14="http://schemas.microsoft.com/office/powerpoint/2010/main" val="4146985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676" y="0"/>
            <a:ext cx="12192000" cy="2469071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CONSIDERING</a:t>
            </a:r>
            <a:b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LEAVING THE COUNTRY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3498" y="2755948"/>
            <a:ext cx="663835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67.7%</a:t>
            </a:r>
          </a:p>
        </p:txBody>
      </p:sp>
    </p:spTree>
    <p:extLst>
      <p:ext uri="{BB962C8B-B14F-4D97-AF65-F5344CB8AC3E}">
        <p14:creationId xmlns:p14="http://schemas.microsoft.com/office/powerpoint/2010/main" val="2131221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3728"/>
            <a:ext cx="10515600" cy="69574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90.6% Less work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86" y="1918738"/>
            <a:ext cx="10515600" cy="4004985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People are expressing their frustration and need for work regardless of background which reflects why so many Lebanese want to migrate.</a:t>
            </a:r>
          </a:p>
          <a:p>
            <a:pPr marL="457200" lvl="1" indent="0" algn="just">
              <a:buNone/>
            </a:pPr>
            <a:endParaRPr lang="en-US" sz="3700" b="1" dirty="0">
              <a:solidFill>
                <a:schemeClr val="bg1"/>
              </a:solidFill>
            </a:endParaRP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67.7% are considering leaving the country.  </a:t>
            </a:r>
          </a:p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65% claiming that at least one of their close family is planning to leave.</a:t>
            </a:r>
          </a:p>
        </p:txBody>
      </p:sp>
    </p:spTree>
    <p:extLst>
      <p:ext uri="{BB962C8B-B14F-4D97-AF65-F5344CB8AC3E}">
        <p14:creationId xmlns:p14="http://schemas.microsoft.com/office/powerpoint/2010/main" val="9138686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3153" y="0"/>
            <a:ext cx="12191999" cy="3496235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DIVORCE BETWEEN CITIZENS DEMANDS AND POLITICAL DISCOURS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6822" y="3687901"/>
            <a:ext cx="663835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90.6%</a:t>
            </a:r>
          </a:p>
        </p:txBody>
      </p:sp>
    </p:spTree>
    <p:extLst>
      <p:ext uri="{BB962C8B-B14F-4D97-AF65-F5344CB8AC3E}">
        <p14:creationId xmlns:p14="http://schemas.microsoft.com/office/powerpoint/2010/main" val="23456655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9631"/>
            <a:ext cx="12192000" cy="328790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0.3% Only of respondents consider corruption </a:t>
            </a:r>
            <a:b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real issue.</a:t>
            </a:r>
            <a:b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90.6% Consider its mismanagement and mediocrity that are the core problem.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85" y="4005955"/>
            <a:ext cx="10515600" cy="1182275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700" b="1" dirty="0">
                <a:solidFill>
                  <a:schemeClr val="bg1"/>
                </a:solidFill>
              </a:rPr>
              <a:t>A total dichotomy between citizens demands and political discourse.</a:t>
            </a:r>
          </a:p>
        </p:txBody>
      </p:sp>
    </p:spTree>
    <p:extLst>
      <p:ext uri="{BB962C8B-B14F-4D97-AF65-F5344CB8AC3E}">
        <p14:creationId xmlns:p14="http://schemas.microsoft.com/office/powerpoint/2010/main" val="17577146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6911"/>
            <a:ext cx="12192000" cy="833252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should we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1324529"/>
            <a:ext cx="10515600" cy="855431"/>
          </a:xfrm>
        </p:spPr>
        <p:txBody>
          <a:bodyPr>
            <a:noAutofit/>
          </a:bodyPr>
          <a:lstStyle/>
          <a:p>
            <a:pPr marL="457200" lvl="1" indent="0" algn="ctr">
              <a:buNone/>
            </a:pP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80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REPUBLIC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983935" y="2447495"/>
            <a:ext cx="4224130" cy="30045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69593" y="3256027"/>
            <a:ext cx="32528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3494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  <a:p>
            <a:pPr algn="ctr"/>
            <a:r>
              <a:rPr lang="en-US" sz="4000" b="1" dirty="0">
                <a:solidFill>
                  <a:srgbClr val="3494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Mobility</a:t>
            </a:r>
          </a:p>
          <a:p>
            <a:pPr algn="ctr"/>
            <a:r>
              <a:rPr lang="ar-LB" sz="4000" b="1" dirty="0">
                <a:solidFill>
                  <a:srgbClr val="3494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الأرتقاء الأجتماعي</a:t>
            </a:r>
            <a:endParaRPr lang="en-US" sz="4000" b="1" dirty="0">
              <a:solidFill>
                <a:srgbClr val="3494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2502" y="5381895"/>
            <a:ext cx="303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Contract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3905" y="5401772"/>
            <a:ext cx="2943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Accountability</a:t>
            </a:r>
          </a:p>
        </p:txBody>
      </p:sp>
    </p:spTree>
    <p:extLst>
      <p:ext uri="{BB962C8B-B14F-4D97-AF65-F5344CB8AC3E}">
        <p14:creationId xmlns:p14="http://schemas.microsoft.com/office/powerpoint/2010/main" val="52446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747" y="2160312"/>
            <a:ext cx="9171546" cy="255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3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A7706DB-6DEB-4749-BD11-1E1E101FE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47572"/>
            <a:ext cx="12192000" cy="456285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OPEN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INCLUSIVE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DIVERSE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NON-PARTISAN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SECULAR</a:t>
            </a:r>
          </a:p>
        </p:txBody>
      </p:sp>
    </p:spTree>
    <p:extLst>
      <p:ext uri="{BB962C8B-B14F-4D97-AF65-F5344CB8AC3E}">
        <p14:creationId xmlns:p14="http://schemas.microsoft.com/office/powerpoint/2010/main" val="167662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A7706DB-6DEB-4749-BD11-1E1E101FE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20620"/>
            <a:ext cx="12192000" cy="201676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BRINGING TO LIFE THE REALITY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SOCIAL MOBILITY BAROMETER</a:t>
            </a:r>
          </a:p>
        </p:txBody>
      </p:sp>
    </p:spTree>
    <p:extLst>
      <p:ext uri="{BB962C8B-B14F-4D97-AF65-F5344CB8AC3E}">
        <p14:creationId xmlns:p14="http://schemas.microsoft.com/office/powerpoint/2010/main" val="365404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6FF5BEE-A997-C64F-87B7-AAC29D03D53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6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595065"/>
            <a:ext cx="10515600" cy="855431"/>
          </a:xfrm>
        </p:spPr>
        <p:txBody>
          <a:bodyPr>
            <a:noAutofit/>
          </a:bodyPr>
          <a:lstStyle/>
          <a:p>
            <a:pPr marL="457200" lvl="1" indent="0" algn="ctr">
              <a:buNone/>
            </a:pP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80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REPUBLIC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983935" y="2015982"/>
            <a:ext cx="4224130" cy="300459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69593" y="2824514"/>
            <a:ext cx="32528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3494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  <a:p>
            <a:pPr algn="ctr"/>
            <a:r>
              <a:rPr lang="en-US" sz="4000" b="1" dirty="0">
                <a:solidFill>
                  <a:srgbClr val="3494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Mobility</a:t>
            </a:r>
          </a:p>
          <a:p>
            <a:pPr algn="ctr"/>
            <a:r>
              <a:rPr lang="ar-LB" sz="4000" b="1" dirty="0">
                <a:solidFill>
                  <a:srgbClr val="3494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الأرتقاء الأجتماعي</a:t>
            </a:r>
            <a:endParaRPr lang="en-US" sz="4000" b="1" dirty="0">
              <a:solidFill>
                <a:srgbClr val="3494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2502" y="5381895"/>
            <a:ext cx="3036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Contract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3905" y="5401772"/>
            <a:ext cx="2943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479718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" y="0"/>
            <a:ext cx="12205250" cy="6870787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7686"/>
            <a:ext cx="11311128" cy="57845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Mobility: Research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025" y="1280708"/>
            <a:ext cx="10515600" cy="5289056"/>
          </a:xfrm>
        </p:spPr>
        <p:txBody>
          <a:bodyPr>
            <a:noAutofit/>
          </a:bodyPr>
          <a:lstStyle/>
          <a:p>
            <a:pPr algn="just"/>
            <a:r>
              <a:rPr lang="en-US" sz="3700" b="1" dirty="0">
                <a:solidFill>
                  <a:schemeClr val="bg1"/>
                </a:solidFill>
              </a:rPr>
              <a:t>Face to face interviews with 2500 respondents.</a:t>
            </a:r>
          </a:p>
          <a:p>
            <a:pPr algn="just"/>
            <a:r>
              <a:rPr lang="en-US" sz="3700" b="1" dirty="0">
                <a:solidFill>
                  <a:schemeClr val="bg1"/>
                </a:solidFill>
              </a:rPr>
              <a:t>Quotas on age, gender and regions are applied for fair representation.</a:t>
            </a:r>
          </a:p>
          <a:p>
            <a:r>
              <a:rPr lang="en-US" sz="3700" b="1" dirty="0">
                <a:solidFill>
                  <a:schemeClr val="bg1"/>
                </a:solidFill>
              </a:rPr>
              <a:t>The sampling in regions is ensured to cover different social classes, background, lifestyles, education levels, professions and religious believes.</a:t>
            </a:r>
          </a:p>
          <a:p>
            <a:pPr algn="just"/>
            <a:r>
              <a:rPr lang="en-US" sz="3700" b="1" dirty="0">
                <a:solidFill>
                  <a:schemeClr val="bg1"/>
                </a:solidFill>
              </a:rPr>
              <a:t>The study was divided in 3 main sections:</a:t>
            </a:r>
          </a:p>
          <a:p>
            <a:pPr lvl="1" algn="just"/>
            <a:r>
              <a:rPr lang="en-US" sz="3700" b="1" dirty="0">
                <a:solidFill>
                  <a:schemeClr val="bg1"/>
                </a:solidFill>
              </a:rPr>
              <a:t>Socio, demography, social mobility and economy</a:t>
            </a:r>
          </a:p>
          <a:p>
            <a:pPr marL="403225" lvl="1" indent="-342900" algn="just"/>
            <a:r>
              <a:rPr lang="en-US" sz="3700" b="1" dirty="0">
                <a:solidFill>
                  <a:schemeClr val="bg1"/>
                </a:solidFill>
              </a:rPr>
              <a:t>30% of interviews were revisited for quality check.</a:t>
            </a:r>
          </a:p>
          <a:p>
            <a:pPr lvl="1" algn="just"/>
            <a:endParaRPr lang="en-US" sz="3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8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625" y="-6394"/>
            <a:ext cx="12205250" cy="6870787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529169" y="0"/>
            <a:ext cx="9144000" cy="2782839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THERE’S A HUGE</a:t>
            </a:r>
            <a:b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GAP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69081" y="2776480"/>
            <a:ext cx="46538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96%</a:t>
            </a:r>
          </a:p>
        </p:txBody>
      </p:sp>
    </p:spTree>
    <p:extLst>
      <p:ext uri="{BB962C8B-B14F-4D97-AF65-F5344CB8AC3E}">
        <p14:creationId xmlns:p14="http://schemas.microsoft.com/office/powerpoint/2010/main" val="3739419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813</Words>
  <Application>Microsoft Office PowerPoint</Application>
  <PresentationFormat>Widescreen</PresentationFormat>
  <Paragraphs>115</Paragraphs>
  <Slides>35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GIVING THE CITIZEN A VOICE</vt:lpstr>
      <vt:lpstr>THE THIRD / 3 REPUBLIC A VIRTUAL AGORA</vt:lpstr>
      <vt:lpstr>https://www.lebanonthirdrepublic.org/ar/</vt:lpstr>
      <vt:lpstr>PowerPoint Presentation</vt:lpstr>
      <vt:lpstr>OPEN INCLUSIVE DIVERSE NON-PARTISAN SECULAR</vt:lpstr>
      <vt:lpstr>BRINGING TO LIFE THE REALITY THE SOCIAL MOBILITY BAROMETER</vt:lpstr>
      <vt:lpstr>PowerPoint Presentation</vt:lpstr>
      <vt:lpstr>Social Mobility: Research Methodology</vt:lpstr>
      <vt:lpstr>THERE’S A HUGE SOCIAL GAP</vt:lpstr>
      <vt:lpstr>96% Think there is a huge social gap</vt:lpstr>
      <vt:lpstr>FEEL UNSAFE REGARDLESS BACKGROUND OR TALENT</vt:lpstr>
      <vt:lpstr>70% Feel unsafe or stable</vt:lpstr>
      <vt:lpstr>IT’S IMPOSSIBLE TO MOVE IN THE LEBANESE SOCIETY</vt:lpstr>
      <vt:lpstr>92% Think they have no chance to grow</vt:lpstr>
      <vt:lpstr>BETTER EDUCATION  THEN PARENTS</vt:lpstr>
      <vt:lpstr>72% Think they are better educated  than their parents</vt:lpstr>
      <vt:lpstr>GOVERNMENT SHOULD  DO MORE</vt:lpstr>
      <vt:lpstr>POLITICIAN SHOULD  DO MORE</vt:lpstr>
      <vt:lpstr>81.2 Government should do more 65.0% Politicians should do more</vt:lpstr>
      <vt:lpstr>DIASPORA SHOULD  HELP MORE</vt:lpstr>
      <vt:lpstr>35.3% Think that the diaspora  is best equipped to help</vt:lpstr>
      <vt:lpstr>NGO SHOULD  DO MORE</vt:lpstr>
      <vt:lpstr>NO HEALTH COVERAGE  PAY CASH</vt:lpstr>
      <vt:lpstr>37% Have no health coverage</vt:lpstr>
      <vt:lpstr>GOVERNMENT SERVICES</vt:lpstr>
      <vt:lpstr>SOCIAL PROTECTION</vt:lpstr>
      <vt:lpstr>POLITICAL STABILITY</vt:lpstr>
      <vt:lpstr>Government services: 1.8 Social Protection   : 1.4 Political stability   : 1.4</vt:lpstr>
      <vt:lpstr>56.7% of household live  with LBP 3 million or less</vt:lpstr>
      <vt:lpstr>NO BUSINESS OPPORTUNITY</vt:lpstr>
      <vt:lpstr>CONSIDERING LEAVING THE COUNTRY</vt:lpstr>
      <vt:lpstr>90.6% Less work opportunities</vt:lpstr>
      <vt:lpstr>TOTAL DIVORCE BETWEEN CITIZENS DEMANDS AND POLITICAL DISCOURS</vt:lpstr>
      <vt:lpstr>0.3% Only of respondents consider corruption  as the real issue. 90.6% Consider its mismanagement and mediocrity that are the core problem.</vt:lpstr>
      <vt:lpstr>Where should we be?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FEEL UNSAFE REGARDLESS BACKGROUND OR TALENT  70%</dc:title>
  <dc:creator>Pino Bounassar</dc:creator>
  <cp:lastModifiedBy>Bassel El Amin</cp:lastModifiedBy>
  <cp:revision>73</cp:revision>
  <dcterms:created xsi:type="dcterms:W3CDTF">2021-08-27T12:40:01Z</dcterms:created>
  <dcterms:modified xsi:type="dcterms:W3CDTF">2021-10-02T15:41:11Z</dcterms:modified>
</cp:coreProperties>
</file>